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22" autoAdjust="0"/>
    <p:restoredTop sz="88321" autoAdjust="0"/>
  </p:normalViewPr>
  <p:slideViewPr>
    <p:cSldViewPr snapToGrid="0">
      <p:cViewPr varScale="1">
        <p:scale>
          <a:sx n="65" d="100"/>
          <a:sy n="65" d="100"/>
        </p:scale>
        <p:origin x="408" y="54"/>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AEB3DF-D02B-40E4-8AE5-75C30461FC50}" type="datetimeFigureOut">
              <a:rPr lang="en-US" smtClean="0"/>
              <a:t>12/13/2020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7D70E-E7C2-40E8-A943-3217C3407849}" type="slidenum">
              <a:rPr lang="en-US" smtClean="0"/>
              <a:t>‹#›</a:t>
            </a:fld>
            <a:endParaRPr lang="en-US"/>
          </a:p>
        </p:txBody>
      </p:sp>
    </p:spTree>
    <p:extLst>
      <p:ext uri="{BB962C8B-B14F-4D97-AF65-F5344CB8AC3E}">
        <p14:creationId xmlns:p14="http://schemas.microsoft.com/office/powerpoint/2010/main" val="665762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87D70E-E7C2-40E8-A943-3217C3407849}" type="slidenum">
              <a:rPr lang="en-US" smtClean="0"/>
              <a:t>1</a:t>
            </a:fld>
            <a:endParaRPr lang="en-US"/>
          </a:p>
        </p:txBody>
      </p:sp>
    </p:spTree>
    <p:extLst>
      <p:ext uri="{BB962C8B-B14F-4D97-AF65-F5344CB8AC3E}">
        <p14:creationId xmlns:p14="http://schemas.microsoft.com/office/powerpoint/2010/main" val="1387019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600" dirty="0"/>
              <a:t>Often are times that people think “disability” is only for individuals with physical disabilities like one using a wheelchair. The term has been used  to refer to individual functioning. This includes physical, cognitive, intellectual and sensory impairments as well as chronic diseases. Disability may affect a person’s; vision, communication, thinking, movement, mental health, hearing and learning (</a:t>
            </a:r>
            <a:r>
              <a:rPr lang="it-IT" sz="1600" dirty="0"/>
              <a:t>Schur, Colella &amp; Adya, 2016)</a:t>
            </a:r>
            <a:r>
              <a:rPr lang="en-US" sz="1600" dirty="0"/>
              <a:t>. </a:t>
            </a:r>
          </a:p>
          <a:p>
            <a:pPr marL="171450" indent="-171450">
              <a:buFont typeface="Arial" panose="020B0604020202020204" pitchFamily="34" charset="0"/>
              <a:buChar char="•"/>
            </a:pPr>
            <a:r>
              <a:rPr lang="en-US" sz="1600" dirty="0"/>
              <a:t>Companies are working towards providing equal opportunities to all employees to grow their careers and making sure all are treated equally. </a:t>
            </a:r>
          </a:p>
          <a:p>
            <a:pPr marL="171450" indent="-171450">
              <a:buFont typeface="Arial" panose="020B0604020202020204" pitchFamily="34" charset="0"/>
              <a:buChar char="•"/>
            </a:pPr>
            <a:r>
              <a:rPr lang="en-US" sz="1600" dirty="0"/>
              <a:t>The American with Disabilities Act was enacted in 1990. The Act was enacted to prohibit any cases of discrimination against people with disabilities in areas of public life. Examples; jobs, schools, transport industry. The main role of the law is to ensure people with disabilities are entitled to the same rights and opportunities as other persons (Schur, Colella &amp; Adya, 2016). </a:t>
            </a:r>
          </a:p>
          <a:p>
            <a:pPr marL="171450" indent="-171450">
              <a:buFont typeface="Arial" panose="020B0604020202020204" pitchFamily="34" charset="0"/>
              <a:buChar char="•"/>
            </a:pPr>
            <a:r>
              <a:rPr lang="en-US" sz="1600" dirty="0"/>
              <a:t>The adjustments should include; installation of ramps, widening doorways to allow passage of wheelchairs, big computer screens etc. depending with the type of disabilities the employees in the company have.</a:t>
            </a:r>
          </a:p>
          <a:p>
            <a:endParaRPr lang="en-US" dirty="0"/>
          </a:p>
          <a:p>
            <a:endParaRPr lang="en-US" dirty="0"/>
          </a:p>
        </p:txBody>
      </p:sp>
      <p:sp>
        <p:nvSpPr>
          <p:cNvPr id="4" name="Slide Number Placeholder 3"/>
          <p:cNvSpPr>
            <a:spLocks noGrp="1"/>
          </p:cNvSpPr>
          <p:nvPr>
            <p:ph type="sldNum" sz="quarter" idx="5"/>
          </p:nvPr>
        </p:nvSpPr>
        <p:spPr/>
        <p:txBody>
          <a:bodyPr/>
          <a:lstStyle/>
          <a:p>
            <a:fld id="{8987D70E-E7C2-40E8-A943-3217C3407849}" type="slidenum">
              <a:rPr lang="en-US" smtClean="0"/>
              <a:t>2</a:t>
            </a:fld>
            <a:endParaRPr lang="en-US"/>
          </a:p>
        </p:txBody>
      </p:sp>
    </p:spTree>
    <p:extLst>
      <p:ext uri="{BB962C8B-B14F-4D97-AF65-F5344CB8AC3E}">
        <p14:creationId xmlns:p14="http://schemas.microsoft.com/office/powerpoint/2010/main" val="2440600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Physical barriers include lack of wheelchair ramps, and elevators. Most of the buildings do not meet the requirements. They fail to install elevators which can ease movement of people with disabilities to different departments.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companies require employees to move from place to place. This disadvantage people living with disabilities especially those with walking problems, lack proper eye sight and hearing problems etc. Manager find it difficult to work with such persons as production and service delivery is somehow reduced </a:t>
            </a:r>
            <a:r>
              <a:rPr kumimoji="0" lang="en-US" sz="1200" b="0" i="0" u="none" strike="noStrike" kern="1200" cap="none" spc="0" normalizeH="0" baseline="0" noProof="0" dirty="0">
                <a:ln>
                  <a:noFill/>
                </a:ln>
                <a:solidFill>
                  <a:prstClr val="black"/>
                </a:solidFill>
                <a:effectLst/>
                <a:uLnTx/>
                <a:uFillTx/>
                <a:latin typeface="+mn-lt"/>
                <a:ea typeface="+mn-ea"/>
                <a:cs typeface="+mn-cs"/>
              </a:rPr>
              <a:t>(</a:t>
            </a:r>
            <a:r>
              <a:rPr kumimoji="0" lang="it-IT" sz="1200" b="0" i="0" u="none" strike="noStrike" kern="1200" cap="none" spc="0" normalizeH="0" baseline="0" noProof="0" dirty="0">
                <a:ln>
                  <a:noFill/>
                </a:ln>
                <a:solidFill>
                  <a:prstClr val="black"/>
                </a:solidFill>
                <a:effectLst/>
                <a:uLnTx/>
                <a:uFillTx/>
                <a:latin typeface="+mn-lt"/>
                <a:ea typeface="+mn-ea"/>
                <a:cs typeface="+mn-cs"/>
              </a:rPr>
              <a:t>Schur, Colella &amp; Adya, 2016)</a:t>
            </a:r>
            <a:r>
              <a:rPr lang="en-US" dirty="0"/>
              <a:t>.</a:t>
            </a:r>
          </a:p>
          <a:p>
            <a:pPr marL="171450" indent="-171450">
              <a:buFont typeface="Arial" panose="020B0604020202020204" pitchFamily="34" charset="0"/>
              <a:buChar char="•"/>
            </a:pPr>
            <a:r>
              <a:rPr lang="en-US" dirty="0"/>
              <a:t>Depending with the location of a company, employing people with disabilities will require to provide accommodation. This can be at the expense of the company. A company can consider this as a loss hence choosing not to hire such an individual. </a:t>
            </a:r>
          </a:p>
          <a:p>
            <a:endParaRPr lang="en-US" dirty="0"/>
          </a:p>
        </p:txBody>
      </p:sp>
      <p:sp>
        <p:nvSpPr>
          <p:cNvPr id="4" name="Slide Number Placeholder 3"/>
          <p:cNvSpPr>
            <a:spLocks noGrp="1"/>
          </p:cNvSpPr>
          <p:nvPr>
            <p:ph type="sldNum" sz="quarter" idx="5"/>
          </p:nvPr>
        </p:nvSpPr>
        <p:spPr/>
        <p:txBody>
          <a:bodyPr/>
          <a:lstStyle/>
          <a:p>
            <a:fld id="{8987D70E-E7C2-40E8-A943-3217C3407849}" type="slidenum">
              <a:rPr lang="en-US" smtClean="0"/>
              <a:t>3</a:t>
            </a:fld>
            <a:endParaRPr lang="en-US"/>
          </a:p>
        </p:txBody>
      </p:sp>
    </p:spTree>
    <p:extLst>
      <p:ext uri="{BB962C8B-B14F-4D97-AF65-F5344CB8AC3E}">
        <p14:creationId xmlns:p14="http://schemas.microsoft.com/office/powerpoint/2010/main" val="51088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Communication can be done through writing, use of signs speaking. People are gifted differently a fact that proves that people in a workplace can either understand information communicated. However, presence of communication barrier can lead to inabilities to provide information effectively or receive right information as intended </a:t>
            </a:r>
            <a:r>
              <a:rPr kumimoji="0" lang="en-US" sz="1200" b="0" i="0" u="none" strike="noStrike" kern="1200" cap="none" spc="0" normalizeH="0" baseline="0" noProof="0" dirty="0">
                <a:ln>
                  <a:noFill/>
                </a:ln>
                <a:solidFill>
                  <a:prstClr val="black"/>
                </a:solidFill>
                <a:effectLst/>
                <a:uLnTx/>
                <a:uFillTx/>
                <a:latin typeface="+mn-lt"/>
                <a:ea typeface="+mn-ea"/>
                <a:cs typeface="+mn-cs"/>
              </a:rPr>
              <a:t>(</a:t>
            </a:r>
            <a:r>
              <a:rPr kumimoji="0" 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mn-ea"/>
                <a:cs typeface="Times New Roman" panose="02020603050405020304" pitchFamily="18" charset="0"/>
              </a:rPr>
              <a:t>Dwertmann, 2016)</a:t>
            </a:r>
            <a:r>
              <a:rPr lang="en-US" dirty="0"/>
              <a:t>. </a:t>
            </a:r>
          </a:p>
          <a:p>
            <a:pPr marL="171450" indent="-171450">
              <a:buFont typeface="Arial" panose="020B0604020202020204" pitchFamily="34" charset="0"/>
              <a:buChar char="•"/>
            </a:pPr>
            <a:r>
              <a:rPr lang="en-US" dirty="0"/>
              <a:t>Quality of services in companies depends on how workers and management cooperate. It depends with how information is delivered. Some individuals might have inabilities to use phone due to hearing inabilities, while others will find challenges understanding complex information when such people have cognitive impairments etc. </a:t>
            </a:r>
          </a:p>
        </p:txBody>
      </p:sp>
      <p:sp>
        <p:nvSpPr>
          <p:cNvPr id="4" name="Slide Number Placeholder 3"/>
          <p:cNvSpPr>
            <a:spLocks noGrp="1"/>
          </p:cNvSpPr>
          <p:nvPr>
            <p:ph type="sldNum" sz="quarter" idx="5"/>
          </p:nvPr>
        </p:nvSpPr>
        <p:spPr/>
        <p:txBody>
          <a:bodyPr/>
          <a:lstStyle/>
          <a:p>
            <a:fld id="{8987D70E-E7C2-40E8-A943-3217C3407849}" type="slidenum">
              <a:rPr lang="en-US" smtClean="0"/>
              <a:t>4</a:t>
            </a:fld>
            <a:endParaRPr lang="en-US"/>
          </a:p>
        </p:txBody>
      </p:sp>
    </p:spTree>
    <p:extLst>
      <p:ext uri="{BB962C8B-B14F-4D97-AF65-F5344CB8AC3E}">
        <p14:creationId xmlns:p14="http://schemas.microsoft.com/office/powerpoint/2010/main" val="322568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construction and design of companies and workplaces must meet the standards and laws enacted by the authorities. For high buildings, elevators are vital. In other cases, there should be wheelchair ramps, wide doorways, installation of necessary facilities in offices where such employees will be working (</a:t>
            </a:r>
            <a:r>
              <a:rPr kumimoji="0" 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mn-ea"/>
                <a:cs typeface="Times New Roman" panose="02020603050405020304" pitchFamily="18" charset="0"/>
              </a:rPr>
              <a:t>Dwertmann, 2016)</a:t>
            </a:r>
            <a:r>
              <a:rPr lang="en-US" dirty="0"/>
              <a:t>. </a:t>
            </a:r>
          </a:p>
          <a:p>
            <a:pPr marL="171450" indent="-171450">
              <a:buFont typeface="Arial" panose="020B0604020202020204" pitchFamily="34" charset="0"/>
              <a:buChar char="•"/>
            </a:pPr>
            <a:r>
              <a:rPr lang="en-US" dirty="0"/>
              <a:t>The management should locate workers with disabilities to specific places of work, for example, an office. This will help to reduce movement that can lender to time wastage and delayed completion of tasks. </a:t>
            </a:r>
          </a:p>
          <a:p>
            <a:pPr marL="171450" indent="-171450">
              <a:buFont typeface="Arial" panose="020B0604020202020204" pitchFamily="34" charset="0"/>
              <a:buChar char="•"/>
            </a:pPr>
            <a:r>
              <a:rPr lang="en-US" dirty="0"/>
              <a:t>For employees facing challenges traveling home and back to work, the company can take the initiative of providing accommodation. This can be to the benefit of both the company and employee to ensure proper time management. </a:t>
            </a:r>
          </a:p>
        </p:txBody>
      </p:sp>
      <p:sp>
        <p:nvSpPr>
          <p:cNvPr id="4" name="Slide Number Placeholder 3"/>
          <p:cNvSpPr>
            <a:spLocks noGrp="1"/>
          </p:cNvSpPr>
          <p:nvPr>
            <p:ph type="sldNum" sz="quarter" idx="5"/>
          </p:nvPr>
        </p:nvSpPr>
        <p:spPr/>
        <p:txBody>
          <a:bodyPr/>
          <a:lstStyle/>
          <a:p>
            <a:fld id="{8987D70E-E7C2-40E8-A943-3217C3407849}" type="slidenum">
              <a:rPr lang="en-US" smtClean="0"/>
              <a:t>5</a:t>
            </a:fld>
            <a:endParaRPr lang="en-US"/>
          </a:p>
        </p:txBody>
      </p:sp>
    </p:spTree>
    <p:extLst>
      <p:ext uri="{BB962C8B-B14F-4D97-AF65-F5344CB8AC3E}">
        <p14:creationId xmlns:p14="http://schemas.microsoft.com/office/powerpoint/2010/main" val="58574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Instances where workers have hearing impairment, it can be essential to hire or train one of the staff to help in interpretation. This will help to reduce chances of receiving wrong information which can guarantee appropriate management of tasks (</a:t>
            </a:r>
            <a:r>
              <a:rPr kumimoji="0" 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mn-ea"/>
                <a:cs typeface="Times New Roman" panose="02020603050405020304" pitchFamily="18" charset="0"/>
              </a:rPr>
              <a:t>Dwertmann, 2016)</a:t>
            </a:r>
            <a:r>
              <a:rPr lang="en-US" dirty="0"/>
              <a:t> </a:t>
            </a:r>
          </a:p>
          <a:p>
            <a:pPr marL="171450" indent="-171450">
              <a:buFont typeface="Arial" panose="020B0604020202020204" pitchFamily="34" charset="0"/>
              <a:buChar char="•"/>
            </a:pPr>
            <a:r>
              <a:rPr lang="en-US" dirty="0"/>
              <a:t>Technology is changing. Many appliances are being developed to help improve some impairments, for example, hearing gadgets for the partially deaf persons etc. </a:t>
            </a:r>
          </a:p>
          <a:p>
            <a:endParaRPr lang="en-US" dirty="0"/>
          </a:p>
        </p:txBody>
      </p:sp>
      <p:sp>
        <p:nvSpPr>
          <p:cNvPr id="4" name="Slide Number Placeholder 3"/>
          <p:cNvSpPr>
            <a:spLocks noGrp="1"/>
          </p:cNvSpPr>
          <p:nvPr>
            <p:ph type="sldNum" sz="quarter" idx="5"/>
          </p:nvPr>
        </p:nvSpPr>
        <p:spPr/>
        <p:txBody>
          <a:bodyPr/>
          <a:lstStyle/>
          <a:p>
            <a:fld id="{8987D70E-E7C2-40E8-A943-3217C3407849}" type="slidenum">
              <a:rPr lang="en-US" smtClean="0"/>
              <a:t>6</a:t>
            </a:fld>
            <a:endParaRPr lang="en-US"/>
          </a:p>
        </p:txBody>
      </p:sp>
    </p:spTree>
    <p:extLst>
      <p:ext uri="{BB962C8B-B14F-4D97-AF65-F5344CB8AC3E}">
        <p14:creationId xmlns:p14="http://schemas.microsoft.com/office/powerpoint/2010/main" val="350915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87D70E-E7C2-40E8-A943-3217C3407849}" type="slidenum">
              <a:rPr lang="en-US" smtClean="0"/>
              <a:t>7</a:t>
            </a:fld>
            <a:endParaRPr lang="en-US"/>
          </a:p>
        </p:txBody>
      </p:sp>
    </p:spTree>
    <p:extLst>
      <p:ext uri="{BB962C8B-B14F-4D97-AF65-F5344CB8AC3E}">
        <p14:creationId xmlns:p14="http://schemas.microsoft.com/office/powerpoint/2010/main" val="2531941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86501-EC0C-4416-B2FA-2B92BA2A0E03}"/>
              </a:ext>
            </a:extLst>
          </p:cNvPr>
          <p:cNvSpPr>
            <a:spLocks noGrp="1"/>
          </p:cNvSpPr>
          <p:nvPr>
            <p:ph type="ctrTitle"/>
          </p:nvPr>
        </p:nvSpPr>
        <p:spPr/>
        <p:txBody>
          <a:bodyPr/>
          <a:lstStyle/>
          <a:p>
            <a:r>
              <a:rPr lang="en-US" dirty="0"/>
              <a:t>Disability in workplaces</a:t>
            </a:r>
          </a:p>
        </p:txBody>
      </p:sp>
      <p:sp>
        <p:nvSpPr>
          <p:cNvPr id="3" name="Subtitle 2">
            <a:extLst>
              <a:ext uri="{FF2B5EF4-FFF2-40B4-BE49-F238E27FC236}">
                <a16:creationId xmlns:a16="http://schemas.microsoft.com/office/drawing/2014/main" id="{72547110-A625-42E7-BD63-987D93FF1157}"/>
              </a:ext>
            </a:extLst>
          </p:cNvPr>
          <p:cNvSpPr>
            <a:spLocks noGrp="1"/>
          </p:cNvSpPr>
          <p:nvPr>
            <p:ph type="subTitle" idx="1"/>
          </p:nvPr>
        </p:nvSpPr>
        <p:spPr>
          <a:xfrm>
            <a:off x="1507067" y="4329129"/>
            <a:ext cx="7766936" cy="1992158"/>
          </a:xfrm>
        </p:spPr>
        <p:txBody>
          <a:bodyPr>
            <a:normAutofit/>
          </a:bodyPr>
          <a:lstStyle/>
          <a:p>
            <a:pPr algn="ctr"/>
            <a:r>
              <a:rPr lang="en-US" sz="3200" dirty="0" smtClean="0"/>
              <a:t>Student’s Name</a:t>
            </a:r>
          </a:p>
          <a:p>
            <a:pPr algn="ctr"/>
            <a:r>
              <a:rPr lang="en-US" sz="3200" dirty="0" smtClean="0"/>
              <a:t>Institutional Affiliation </a:t>
            </a:r>
          </a:p>
          <a:p>
            <a:pPr algn="ctr"/>
            <a:r>
              <a:rPr lang="en-US" sz="3200" dirty="0" smtClean="0"/>
              <a:t>Date </a:t>
            </a:r>
            <a:endParaRPr lang="en-US" sz="3200" dirty="0"/>
          </a:p>
        </p:txBody>
      </p:sp>
    </p:spTree>
    <p:extLst>
      <p:ext uri="{BB962C8B-B14F-4D97-AF65-F5344CB8AC3E}">
        <p14:creationId xmlns:p14="http://schemas.microsoft.com/office/powerpoint/2010/main" val="3965688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31B9-349E-4053-8DA5-33B4DBCA87E6}"/>
              </a:ext>
            </a:extLst>
          </p:cNvPr>
          <p:cNvSpPr>
            <a:spLocks noGrp="1"/>
          </p:cNvSpPr>
          <p:nvPr>
            <p:ph type="title"/>
          </p:nvPr>
        </p:nvSpPr>
        <p:spPr>
          <a:xfrm>
            <a:off x="677334" y="609600"/>
            <a:ext cx="8596668" cy="645994"/>
          </a:xfrm>
        </p:spPr>
        <p:txBody>
          <a:bodyPr>
            <a:normAutofit fontScale="90000"/>
          </a:bodyPr>
          <a:lstStyle/>
          <a:p>
            <a:r>
              <a:rPr lang="en-US" dirty="0"/>
              <a:t>Current information about disabilities in workplaces</a:t>
            </a:r>
          </a:p>
        </p:txBody>
      </p:sp>
      <p:sp>
        <p:nvSpPr>
          <p:cNvPr id="3" name="Content Placeholder 2">
            <a:extLst>
              <a:ext uri="{FF2B5EF4-FFF2-40B4-BE49-F238E27FC236}">
                <a16:creationId xmlns:a16="http://schemas.microsoft.com/office/drawing/2014/main" id="{1D6E43B3-61E2-4050-BFE2-85FF3F8D7C73}"/>
              </a:ext>
            </a:extLst>
          </p:cNvPr>
          <p:cNvSpPr>
            <a:spLocks noGrp="1"/>
          </p:cNvSpPr>
          <p:nvPr>
            <p:ph idx="1"/>
          </p:nvPr>
        </p:nvSpPr>
        <p:spPr>
          <a:xfrm>
            <a:off x="677334" y="1596788"/>
            <a:ext cx="8596668" cy="4913193"/>
          </a:xfrm>
        </p:spPr>
        <p:txBody>
          <a:bodyPr>
            <a:normAutofit/>
          </a:bodyPr>
          <a:lstStyle/>
          <a:p>
            <a:r>
              <a:rPr lang="en-US" sz="2400" dirty="0">
                <a:solidFill>
                  <a:schemeClr val="accent2"/>
                </a:solidFill>
                <a:latin typeface="Times New Roman" panose="02020603050405020304" pitchFamily="18" charset="0"/>
                <a:cs typeface="Times New Roman" panose="02020603050405020304" pitchFamily="18" charset="0"/>
              </a:rPr>
              <a:t>Disability refers to physical, psychiatric, neurological, intellectual and learning disabilities. People suffering from Hepatitis C or HIV/AIDS are also considered to have disability(Schur, Colella &amp; Adya, 2016).</a:t>
            </a:r>
          </a:p>
          <a:p>
            <a:r>
              <a:rPr lang="en-US" sz="2400" dirty="0">
                <a:solidFill>
                  <a:schemeClr val="accent2"/>
                </a:solidFill>
                <a:latin typeface="Times New Roman" panose="02020603050405020304" pitchFamily="18" charset="0"/>
                <a:cs typeface="Times New Roman" panose="02020603050405020304" pitchFamily="18" charset="0"/>
              </a:rPr>
              <a:t>Any modern workplace is considering diversity, inclusion and equality as pillars of their success. </a:t>
            </a:r>
          </a:p>
          <a:p>
            <a:r>
              <a:rPr lang="en-US" sz="2400" dirty="0">
                <a:solidFill>
                  <a:schemeClr val="accent2"/>
                </a:solidFill>
                <a:latin typeface="Times New Roman" panose="02020603050405020304" pitchFamily="18" charset="0"/>
                <a:cs typeface="Times New Roman" panose="02020603050405020304" pitchFamily="18" charset="0"/>
              </a:rPr>
              <a:t>The American with Disabilities Act (ADA) was enacted by the federal government to protect individuals living with disabilities against facing discrimination from their employers and other personnel at their workplaces (Schur, Colella &amp; Adya, 2016).</a:t>
            </a:r>
          </a:p>
          <a:p>
            <a:r>
              <a:rPr lang="en-US" sz="2400" dirty="0">
                <a:solidFill>
                  <a:schemeClr val="accent2"/>
                </a:solidFill>
                <a:latin typeface="Times New Roman" panose="02020603050405020304" pitchFamily="18" charset="0"/>
                <a:cs typeface="Times New Roman" panose="02020603050405020304" pitchFamily="18" charset="0"/>
              </a:rPr>
              <a:t>According to the American with Disability Act, workplaces are making adjustments to ensure the safety of staffs with disabilities. </a:t>
            </a:r>
          </a:p>
          <a:p>
            <a:endParaRPr lang="en-US" dirty="0"/>
          </a:p>
        </p:txBody>
      </p:sp>
    </p:spTree>
    <p:extLst>
      <p:ext uri="{BB962C8B-B14F-4D97-AF65-F5344CB8AC3E}">
        <p14:creationId xmlns:p14="http://schemas.microsoft.com/office/powerpoint/2010/main" val="2664577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2EE8-ABB7-4EEA-9DF5-504E2E4E2E51}"/>
              </a:ext>
            </a:extLst>
          </p:cNvPr>
          <p:cNvSpPr>
            <a:spLocks noGrp="1"/>
          </p:cNvSpPr>
          <p:nvPr>
            <p:ph type="title"/>
          </p:nvPr>
        </p:nvSpPr>
        <p:spPr>
          <a:xfrm>
            <a:off x="677334" y="609599"/>
            <a:ext cx="8596668" cy="1765111"/>
          </a:xfrm>
        </p:spPr>
        <p:txBody>
          <a:bodyPr>
            <a:normAutofit fontScale="90000"/>
          </a:bodyPr>
          <a:lstStyle/>
          <a:p>
            <a:pPr lvl="0">
              <a:spcBef>
                <a:spcPts val="1000"/>
              </a:spcBef>
              <a:buClr>
                <a:srgbClr val="90C226"/>
              </a:buClr>
              <a:buSzPct val="80000"/>
            </a:pPr>
            <a:r>
              <a:rPr lang="en-US" dirty="0"/>
              <a:t>Challenges managers have working with people with disabilities. </a:t>
            </a:r>
            <a:br>
              <a:rPr lang="en-US" dirty="0"/>
            </a:br>
            <a:r>
              <a:rPr lang="en-US" dirty="0"/>
              <a:t/>
            </a:r>
            <a:br>
              <a:rPr lang="en-US" dirty="0"/>
            </a:br>
            <a:r>
              <a:rPr lang="en-US" dirty="0"/>
              <a:t>1.</a:t>
            </a:r>
            <a:r>
              <a:rPr lang="en-US" sz="3200" dirty="0">
                <a:solidFill>
                  <a:srgbClr val="54A021"/>
                </a:solidFill>
                <a:ea typeface="+mn-ea"/>
                <a:cs typeface="+mn-cs"/>
              </a:rPr>
              <a:t>physical barriers</a:t>
            </a:r>
            <a:br>
              <a:rPr lang="en-US" sz="3200" dirty="0">
                <a:solidFill>
                  <a:srgbClr val="54A021"/>
                </a:solidFill>
                <a:ea typeface="+mn-ea"/>
                <a:cs typeface="+mn-cs"/>
              </a:rPr>
            </a:br>
            <a:r>
              <a:rPr lang="en-US" dirty="0"/>
              <a:t/>
            </a:r>
            <a:br>
              <a:rPr lang="en-US" dirty="0"/>
            </a:br>
            <a:endParaRPr lang="en-US" dirty="0"/>
          </a:p>
        </p:txBody>
      </p:sp>
      <p:sp>
        <p:nvSpPr>
          <p:cNvPr id="3" name="Content Placeholder 2">
            <a:extLst>
              <a:ext uri="{FF2B5EF4-FFF2-40B4-BE49-F238E27FC236}">
                <a16:creationId xmlns:a16="http://schemas.microsoft.com/office/drawing/2014/main" id="{8732FF30-3767-47FB-8433-9ACB7EB08558}"/>
              </a:ext>
            </a:extLst>
          </p:cNvPr>
          <p:cNvSpPr>
            <a:spLocks noGrp="1"/>
          </p:cNvSpPr>
          <p:nvPr>
            <p:ph idx="1"/>
          </p:nvPr>
        </p:nvSpPr>
        <p:spPr>
          <a:xfrm>
            <a:off x="677334" y="2866030"/>
            <a:ext cx="8596668" cy="3175332"/>
          </a:xfrm>
        </p:spPr>
        <p:txBody>
          <a:bodyPr/>
          <a:lstStyle/>
          <a:p>
            <a:r>
              <a:rPr lang="en-US" sz="2400" dirty="0">
                <a:solidFill>
                  <a:schemeClr val="accent2"/>
                </a:solidFill>
                <a:latin typeface="Times New Roman" panose="02020603050405020304" pitchFamily="18" charset="0"/>
                <a:ea typeface="+mj-ea"/>
                <a:cs typeface="Times New Roman" panose="02020603050405020304" pitchFamily="18" charset="0"/>
              </a:rPr>
              <a:t>The physical barriers include structural issues in the workplaces. </a:t>
            </a:r>
          </a:p>
          <a:p>
            <a:r>
              <a:rPr lang="en-US" sz="2400" dirty="0">
                <a:solidFill>
                  <a:schemeClr val="accent2"/>
                </a:solidFill>
                <a:latin typeface="Times New Roman" panose="02020603050405020304" pitchFamily="18" charset="0"/>
                <a:ea typeface="+mj-ea"/>
                <a:cs typeface="Times New Roman" panose="02020603050405020304" pitchFamily="18" charset="0"/>
              </a:rPr>
              <a:t>An infrastructural and architectural designs of workplaces which does not favor many people living with disabilities.</a:t>
            </a:r>
          </a:p>
          <a:p>
            <a:r>
              <a:rPr lang="en-US" sz="2400" dirty="0">
                <a:solidFill>
                  <a:schemeClr val="accent2"/>
                </a:solidFill>
                <a:latin typeface="Times New Roman" panose="02020603050405020304" pitchFamily="18" charset="0"/>
                <a:ea typeface="+mj-ea"/>
                <a:cs typeface="Times New Roman" panose="02020603050405020304" pitchFamily="18" charset="0"/>
              </a:rPr>
              <a:t>A lot of time wastage due to slowed movements.</a:t>
            </a:r>
          </a:p>
          <a:p>
            <a:r>
              <a:rPr lang="en-US" sz="2400" dirty="0">
                <a:solidFill>
                  <a:schemeClr val="accent2"/>
                </a:solidFill>
                <a:latin typeface="Times New Roman" panose="02020603050405020304" pitchFamily="18" charset="0"/>
                <a:ea typeface="+mj-ea"/>
                <a:cs typeface="Times New Roman" panose="02020603050405020304" pitchFamily="18" charset="0"/>
              </a:rPr>
              <a:t>The companies incur additional amount to provide suitable accommodation that guarantees their safety. </a:t>
            </a:r>
            <a:endParaRPr lang="en-US" sz="2400"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9726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C2EA5-9015-4FD0-8AA2-070DBEA9AAB0}"/>
              </a:ext>
            </a:extLst>
          </p:cNvPr>
          <p:cNvSpPr>
            <a:spLocks noGrp="1"/>
          </p:cNvSpPr>
          <p:nvPr>
            <p:ph type="title"/>
          </p:nvPr>
        </p:nvSpPr>
        <p:spPr/>
        <p:txBody>
          <a:bodyPr>
            <a:normAutofit/>
          </a:bodyPr>
          <a:lstStyle/>
          <a:p>
            <a:r>
              <a:rPr lang="en-US" dirty="0"/>
              <a:t/>
            </a:r>
            <a:br>
              <a:rPr lang="en-US" dirty="0"/>
            </a:br>
            <a:r>
              <a:rPr lang="en-US" dirty="0"/>
              <a:t>2. barriers to communication </a:t>
            </a:r>
          </a:p>
        </p:txBody>
      </p:sp>
      <p:sp>
        <p:nvSpPr>
          <p:cNvPr id="3" name="Content Placeholder 2">
            <a:extLst>
              <a:ext uri="{FF2B5EF4-FFF2-40B4-BE49-F238E27FC236}">
                <a16:creationId xmlns:a16="http://schemas.microsoft.com/office/drawing/2014/main" id="{F85E5410-3766-49D9-9AE0-BEC9B1CD9689}"/>
              </a:ext>
            </a:extLst>
          </p:cNvPr>
          <p:cNvSpPr>
            <a:spLocks noGrp="1"/>
          </p:cNvSpPr>
          <p:nvPr>
            <p:ph idx="1"/>
          </p:nvPr>
        </p:nvSpPr>
        <p:spPr>
          <a:xfrm>
            <a:off x="677334" y="2160589"/>
            <a:ext cx="8596668" cy="3585117"/>
          </a:xfrm>
        </p:spPr>
        <p:txBody>
          <a:bodyPr>
            <a:normAutofit/>
          </a:bodyPr>
          <a:lstStyle/>
          <a:p>
            <a:r>
              <a:rPr lang="en-US" sz="2400" dirty="0">
                <a:solidFill>
                  <a:schemeClr val="accent2"/>
                </a:solidFill>
                <a:latin typeface="Times New Roman" panose="02020603050405020304" pitchFamily="18" charset="0"/>
                <a:cs typeface="Times New Roman" panose="02020603050405020304" pitchFamily="18" charset="0"/>
              </a:rPr>
              <a:t>Communication is vital in every workplace. It helps in passing information and facilitate an effective running of a business, organization or company. </a:t>
            </a:r>
          </a:p>
          <a:p>
            <a:r>
              <a:rPr lang="en-US" sz="2400" dirty="0">
                <a:solidFill>
                  <a:schemeClr val="accent2"/>
                </a:solidFill>
                <a:latin typeface="Times New Roman" panose="02020603050405020304" pitchFamily="18" charset="0"/>
                <a:cs typeface="Times New Roman" panose="02020603050405020304" pitchFamily="18" charset="0"/>
              </a:rPr>
              <a:t>Communication barrier can create an obstacle or inability to communicate effectively. </a:t>
            </a:r>
          </a:p>
          <a:p>
            <a:r>
              <a:rPr lang="en-US" sz="2400" dirty="0">
                <a:solidFill>
                  <a:schemeClr val="accent2"/>
                </a:solidFill>
                <a:latin typeface="Times New Roman" panose="02020603050405020304" pitchFamily="18" charset="0"/>
                <a:cs typeface="Times New Roman" panose="02020603050405020304" pitchFamily="18" charset="0"/>
              </a:rPr>
              <a:t>Delivery of quality services can altered by miscommunication or misunderstanding among the employees.</a:t>
            </a:r>
          </a:p>
          <a:p>
            <a:endParaRPr lang="en-US" sz="2000" dirty="0">
              <a:solidFill>
                <a:schemeClr val="accent2"/>
              </a:solidFill>
            </a:endParaRPr>
          </a:p>
        </p:txBody>
      </p:sp>
    </p:spTree>
    <p:extLst>
      <p:ext uri="{BB962C8B-B14F-4D97-AF65-F5344CB8AC3E}">
        <p14:creationId xmlns:p14="http://schemas.microsoft.com/office/powerpoint/2010/main" val="796129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48823-A42C-423F-89E0-63C0E05DBF2A}"/>
              </a:ext>
            </a:extLst>
          </p:cNvPr>
          <p:cNvSpPr>
            <a:spLocks noGrp="1"/>
          </p:cNvSpPr>
          <p:nvPr>
            <p:ph type="title"/>
          </p:nvPr>
        </p:nvSpPr>
        <p:spPr/>
        <p:txBody>
          <a:bodyPr>
            <a:normAutofit fontScale="90000"/>
          </a:bodyPr>
          <a:lstStyle/>
          <a:p>
            <a:r>
              <a:rPr lang="en-US" dirty="0"/>
              <a:t>Recommendations.</a:t>
            </a:r>
            <a:br>
              <a:rPr lang="en-US" dirty="0"/>
            </a:br>
            <a:r>
              <a:rPr lang="en-US" dirty="0"/>
              <a:t/>
            </a:r>
            <a:br>
              <a:rPr lang="en-US" dirty="0"/>
            </a:br>
            <a:r>
              <a:rPr lang="en-US" dirty="0"/>
              <a:t>1. Solutions to physical barrier</a:t>
            </a:r>
          </a:p>
        </p:txBody>
      </p:sp>
      <p:sp>
        <p:nvSpPr>
          <p:cNvPr id="3" name="Content Placeholder 2">
            <a:extLst>
              <a:ext uri="{FF2B5EF4-FFF2-40B4-BE49-F238E27FC236}">
                <a16:creationId xmlns:a16="http://schemas.microsoft.com/office/drawing/2014/main" id="{C14E694F-C6F3-45C3-BA9D-445F023CCAD2}"/>
              </a:ext>
            </a:extLst>
          </p:cNvPr>
          <p:cNvSpPr>
            <a:spLocks noGrp="1"/>
          </p:cNvSpPr>
          <p:nvPr>
            <p:ph idx="1"/>
          </p:nvPr>
        </p:nvSpPr>
        <p:spPr/>
        <p:txBody>
          <a:bodyPr>
            <a:normAutofit/>
          </a:bodyPr>
          <a:lstStyle/>
          <a:p>
            <a:pPr marL="0" indent="0">
              <a:buNone/>
            </a:pPr>
            <a:r>
              <a:rPr lang="en-US" sz="2400" dirty="0">
                <a:solidFill>
                  <a:schemeClr val="accent2"/>
                </a:solidFill>
              </a:rPr>
              <a:t> </a:t>
            </a:r>
          </a:p>
          <a:p>
            <a:r>
              <a:rPr lang="en-US" sz="2400" dirty="0">
                <a:solidFill>
                  <a:schemeClr val="accent2"/>
                </a:solidFill>
                <a:latin typeface="Times New Roman" panose="02020603050405020304" pitchFamily="18" charset="0"/>
                <a:cs typeface="Times New Roman" panose="02020603050405020304" pitchFamily="18" charset="0"/>
              </a:rPr>
              <a:t>The construction of companies must follow the guidelines by the government on proper designs with facilities like elevators</a:t>
            </a:r>
            <a:r>
              <a:rPr lang="en-US" sz="1200" dirty="0">
                <a:solidFill>
                  <a:prstClr val="black"/>
                </a:solidFill>
                <a:latin typeface="Calibri" panose="020F0502020204030204"/>
              </a:rPr>
              <a:t> ((</a:t>
            </a:r>
            <a:r>
              <a:rPr lang="en-US" sz="2400" dirty="0">
                <a:solidFill>
                  <a:schemeClr val="accent2"/>
                </a:solidFill>
                <a:latin typeface="Times New Roman" panose="02020603050405020304" pitchFamily="18" charset="0"/>
                <a:cs typeface="Times New Roman" panose="02020603050405020304" pitchFamily="18" charset="0"/>
              </a:rPr>
              <a:t>Dwertmann, 2016)</a:t>
            </a:r>
            <a:r>
              <a:rPr lang="en-US" sz="1200" dirty="0">
                <a:solidFill>
                  <a:schemeClr val="accent2"/>
                </a:solidFill>
                <a:latin typeface="Calibri" panose="020F0502020204030204"/>
              </a:rPr>
              <a:t>.</a:t>
            </a:r>
            <a:r>
              <a:rPr lang="en-US" sz="2400" dirty="0">
                <a:solidFill>
                  <a:schemeClr val="accent2"/>
                </a:solidFill>
                <a:latin typeface="Times New Roman" panose="02020603050405020304" pitchFamily="18" charset="0"/>
                <a:cs typeface="Times New Roman" panose="02020603050405020304" pitchFamily="18" charset="0"/>
              </a:rPr>
              <a:t>.</a:t>
            </a:r>
          </a:p>
          <a:p>
            <a:r>
              <a:rPr lang="en-US" sz="2400" dirty="0">
                <a:solidFill>
                  <a:schemeClr val="accent2"/>
                </a:solidFill>
                <a:latin typeface="Times New Roman" panose="02020603050405020304" pitchFamily="18" charset="0"/>
                <a:cs typeface="Times New Roman" panose="02020603050405020304" pitchFamily="18" charset="0"/>
              </a:rPr>
              <a:t>A company should look for a suitable field an employee with disabilities ought to be engaged in. </a:t>
            </a:r>
          </a:p>
          <a:p>
            <a:r>
              <a:rPr lang="en-US" sz="2400" dirty="0">
                <a:solidFill>
                  <a:schemeClr val="accent2"/>
                </a:solidFill>
                <a:latin typeface="Times New Roman" panose="02020603050405020304" pitchFamily="18" charset="0"/>
                <a:cs typeface="Times New Roman" panose="02020603050405020304" pitchFamily="18" charset="0"/>
              </a:rPr>
              <a:t>It is the mandate of a company to cater for the accommodation of workers with disabilities. </a:t>
            </a:r>
          </a:p>
        </p:txBody>
      </p:sp>
    </p:spTree>
    <p:extLst>
      <p:ext uri="{BB962C8B-B14F-4D97-AF65-F5344CB8AC3E}">
        <p14:creationId xmlns:p14="http://schemas.microsoft.com/office/powerpoint/2010/main" val="1928751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52C82-79FD-4E02-8DF8-659B8BDF5D62}"/>
              </a:ext>
            </a:extLst>
          </p:cNvPr>
          <p:cNvSpPr>
            <a:spLocks noGrp="1"/>
          </p:cNvSpPr>
          <p:nvPr>
            <p:ph type="title"/>
          </p:nvPr>
        </p:nvSpPr>
        <p:spPr/>
        <p:txBody>
          <a:bodyPr/>
          <a:lstStyle/>
          <a:p>
            <a:r>
              <a:rPr lang="en-US" dirty="0"/>
              <a:t/>
            </a:r>
            <a:br>
              <a:rPr lang="en-US" dirty="0"/>
            </a:br>
            <a:r>
              <a:rPr lang="en-US" dirty="0"/>
              <a:t>2. Solving communication barriers. </a:t>
            </a:r>
          </a:p>
        </p:txBody>
      </p:sp>
      <p:sp>
        <p:nvSpPr>
          <p:cNvPr id="3" name="Content Placeholder 2">
            <a:extLst>
              <a:ext uri="{FF2B5EF4-FFF2-40B4-BE49-F238E27FC236}">
                <a16:creationId xmlns:a16="http://schemas.microsoft.com/office/drawing/2014/main" id="{7EF22432-4C66-4DC1-98B1-63B30FB47D8E}"/>
              </a:ext>
            </a:extLst>
          </p:cNvPr>
          <p:cNvSpPr>
            <a:spLocks noGrp="1"/>
          </p:cNvSpPr>
          <p:nvPr>
            <p:ph idx="1"/>
          </p:nvPr>
        </p:nvSpPr>
        <p:spPr>
          <a:xfrm>
            <a:off x="677334" y="2630905"/>
            <a:ext cx="8596668" cy="3410457"/>
          </a:xfrm>
        </p:spPr>
        <p:txBody>
          <a:bodyPr>
            <a:normAutofit/>
          </a:bodyPr>
          <a:lstStyle/>
          <a:p>
            <a:r>
              <a:rPr lang="en-US" sz="2400" dirty="0">
                <a:solidFill>
                  <a:schemeClr val="accent2"/>
                </a:solidFill>
                <a:latin typeface="Times New Roman" panose="02020603050405020304" pitchFamily="18" charset="0"/>
                <a:cs typeface="Times New Roman" panose="02020603050405020304" pitchFamily="18" charset="0"/>
              </a:rPr>
              <a:t>The company need to employ interpreters to help interpret signs for those with hearing problems.</a:t>
            </a:r>
          </a:p>
          <a:p>
            <a:r>
              <a:rPr lang="en-US" sz="2400" dirty="0">
                <a:solidFill>
                  <a:schemeClr val="accent2"/>
                </a:solidFill>
                <a:latin typeface="Times New Roman" panose="02020603050405020304" pitchFamily="18" charset="0"/>
                <a:cs typeface="Times New Roman" panose="02020603050405020304" pitchFamily="18" charset="0"/>
              </a:rPr>
              <a:t>Engaging technological appliances that can help solve misunderstanding instances between workers. </a:t>
            </a:r>
          </a:p>
          <a:p>
            <a:r>
              <a:rPr lang="en-US" sz="2400" dirty="0">
                <a:solidFill>
                  <a:schemeClr val="accent2"/>
                </a:solidFill>
                <a:latin typeface="Times New Roman" panose="02020603050405020304" pitchFamily="18" charset="0"/>
                <a:cs typeface="Times New Roman" panose="02020603050405020304" pitchFamily="18" charset="0"/>
              </a:rPr>
              <a:t> provision of easy and simplified details to workers with cognitive impairments. </a:t>
            </a:r>
          </a:p>
        </p:txBody>
      </p:sp>
    </p:spTree>
    <p:extLst>
      <p:ext uri="{BB962C8B-B14F-4D97-AF65-F5344CB8AC3E}">
        <p14:creationId xmlns:p14="http://schemas.microsoft.com/office/powerpoint/2010/main" val="3744534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5FC9-BBD5-4EA8-BF53-0807521911CD}"/>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CB2BB854-0F45-4160-AE2E-91DB9405C0A5}"/>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Schur, L., Colella, A., &amp; Adya, M. (2016). Introduction to special issue on people with disabilities in the workplace.</a:t>
            </a:r>
          </a:p>
          <a:p>
            <a:r>
              <a:rPr lang="en-US" sz="2400" dirty="0">
                <a:latin typeface="Times New Roman" panose="02020603050405020304" pitchFamily="18" charset="0"/>
                <a:cs typeface="Times New Roman" panose="02020603050405020304" pitchFamily="18" charset="0"/>
              </a:rPr>
              <a:t>Dwertmann, D. J. (2016). Management research on disabilities: examining methodological challenges and possible solutions. The International Journal of Human Resource Management, 27(14), 1477-1509.</a:t>
            </a:r>
          </a:p>
        </p:txBody>
      </p:sp>
    </p:spTree>
    <p:extLst>
      <p:ext uri="{BB962C8B-B14F-4D97-AF65-F5344CB8AC3E}">
        <p14:creationId xmlns:p14="http://schemas.microsoft.com/office/powerpoint/2010/main" val="2634378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221</TotalTime>
  <Words>1069</Words>
  <Application>Microsoft Office PowerPoint</Application>
  <PresentationFormat>Widescreen</PresentationFormat>
  <Paragraphs>51</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Disability in workplaces</vt:lpstr>
      <vt:lpstr>Current information about disabilities in workplaces</vt:lpstr>
      <vt:lpstr>Challenges managers have working with people with disabilities.   1.physical barriers  </vt:lpstr>
      <vt:lpstr> 2. barriers to communication </vt:lpstr>
      <vt:lpstr>Recommendations.  1. Solutions to physical barrier</vt:lpstr>
      <vt:lpstr> 2. Solving communication barriers.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in workplaces</dc:title>
  <dc:creator>user</dc:creator>
  <cp:lastModifiedBy>hp</cp:lastModifiedBy>
  <cp:revision>20</cp:revision>
  <dcterms:created xsi:type="dcterms:W3CDTF">2020-12-12T00:09:11Z</dcterms:created>
  <dcterms:modified xsi:type="dcterms:W3CDTF">2020-12-12T21:08:17Z</dcterms:modified>
</cp:coreProperties>
</file>